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318" r:id="rId2"/>
    <p:sldId id="339" r:id="rId3"/>
    <p:sldId id="340" r:id="rId4"/>
    <p:sldId id="343" r:id="rId5"/>
    <p:sldId id="344" r:id="rId6"/>
    <p:sldId id="341" r:id="rId7"/>
    <p:sldId id="342" r:id="rId8"/>
    <p:sldId id="345" r:id="rId9"/>
    <p:sldId id="347" r:id="rId10"/>
    <p:sldId id="349" r:id="rId11"/>
    <p:sldId id="350" r:id="rId12"/>
    <p:sldId id="351" r:id="rId13"/>
    <p:sldId id="354" r:id="rId14"/>
    <p:sldId id="355" r:id="rId15"/>
    <p:sldId id="356" r:id="rId16"/>
    <p:sldId id="364" r:id="rId17"/>
    <p:sldId id="365" r:id="rId18"/>
    <p:sldId id="366" r:id="rId19"/>
    <p:sldId id="367" r:id="rId20"/>
    <p:sldId id="368" r:id="rId21"/>
    <p:sldId id="378" r:id="rId22"/>
    <p:sldId id="369" r:id="rId23"/>
    <p:sldId id="370" r:id="rId24"/>
    <p:sldId id="379" r:id="rId25"/>
    <p:sldId id="371" r:id="rId26"/>
    <p:sldId id="372" r:id="rId27"/>
    <p:sldId id="373" r:id="rId28"/>
    <p:sldId id="374" r:id="rId29"/>
    <p:sldId id="377" r:id="rId30"/>
    <p:sldId id="375" r:id="rId31"/>
    <p:sldId id="376" r:id="rId32"/>
  </p:sldIdLst>
  <p:sldSz cx="12188825"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3" d="100"/>
          <a:sy n="73" d="100"/>
        </p:scale>
        <p:origin x="404" y="36"/>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11/26/2021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11/26/2021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11/26/2021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11/26/2021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11/26/2021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11/26/2021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11/26/2021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11/26/2021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11/26/2021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11/26/2021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11/26/2021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11/26/2021</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                      Presented By: Ms. Pooja C</a:t>
            </a:r>
          </a:p>
        </p:txBody>
      </p:sp>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“Flight Price Prediction”</a:t>
            </a:r>
          </a:p>
        </p:txBody>
      </p:sp>
      <p:sp>
        <p:nvSpPr>
          <p:cNvPr id="48" name="Rectangle 47">
            <a:extLst>
              <a:ext uri="{FF2B5EF4-FFF2-40B4-BE49-F238E27FC236}">
                <a16:creationId xmlns:a16="http://schemas.microsoft.com/office/drawing/2014/main" id="{D5E70A75-9E53-42DC-AF9C-D15EA1B4F7A1}"/>
              </a:ext>
            </a:extLst>
          </p:cNvPr>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8839D08D-909B-4E65-8A31-25F68BD1C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276872"/>
            <a:ext cx="6840760" cy="3275071"/>
          </a:xfrm>
          <a:prstGeom prst="ellipse">
            <a:avLst/>
          </a:prstGeom>
          <a:ln>
            <a:noFill/>
          </a:ln>
          <a:effectLst>
            <a:softEdge rad="112500"/>
          </a:effectLst>
        </p:spPr>
      </p:pic>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1368152"/>
          </a:xfrm>
        </p:spPr>
        <p:txBody>
          <a:bodyPr>
            <a:normAutofit/>
          </a:bodyPr>
          <a:lstStyle/>
          <a:p>
            <a:r>
              <a:rPr lang="en-IN" dirty="0"/>
              <a:t>Univariate Vizualization of Categorical columns:</a:t>
            </a:r>
          </a:p>
        </p:txBody>
      </p:sp>
      <p:pic>
        <p:nvPicPr>
          <p:cNvPr id="13" name="Content Placeholder 12">
            <a:extLst>
              <a:ext uri="{FF2B5EF4-FFF2-40B4-BE49-F238E27FC236}">
                <a16:creationId xmlns:a16="http://schemas.microsoft.com/office/drawing/2014/main" id="{67779590-E592-43B2-A888-E894C049AF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19783" y="1700808"/>
            <a:ext cx="9829800" cy="3252238"/>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Univariate numerical columns:</a:t>
            </a: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There is no skewness in any of the numerical columns.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Univariate categorical columns:</a:t>
            </a: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Indigo has maximum count which means most of the passengers preferred Indigo for there travelling.</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source which means maximum passengers are choosing New Delhi as there source.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Destination which means maximum passengers are choosing New Delhi as there Destination.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Bivariate Vizualization of numerical columns:</a:t>
            </a:r>
          </a:p>
        </p:txBody>
      </p:sp>
      <p:pic>
        <p:nvPicPr>
          <p:cNvPr id="4" name="Picture 3">
            <a:extLst>
              <a:ext uri="{FF2B5EF4-FFF2-40B4-BE49-F238E27FC236}">
                <a16:creationId xmlns:a16="http://schemas.microsoft.com/office/drawing/2014/main" id="{835A4D71-7436-4C5E-9B1E-C36FDDCAB1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9876" y="764704"/>
            <a:ext cx="10657184" cy="5905500"/>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a:xfrm>
            <a:off x="1522413" y="1772816"/>
            <a:ext cx="9829799" cy="4896544"/>
          </a:xfrm>
        </p:spPr>
        <p:txBody>
          <a:bodyPr>
            <a:norm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Flights with 2 stops costs more price compared to other flights.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all the dates the price is almost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2PM departure time of every day the flight Prices are high so it looks good to book flights rather than this departure time.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And Departure minute has less relation with target 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7AM to 1PM Arrival time of every day the flight Prices are high so it looks good to book flights rather than this arrival time.</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rPr>
              <a:t>And Arrival minute has less relation with target Price.</a:t>
            </a:r>
            <a:endParaRPr lang="en-IN" dirty="0">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836712"/>
          </a:xfrm>
        </p:spPr>
        <p:txBody>
          <a:bodyPr>
            <a:normAutofit/>
          </a:bodyPr>
          <a:lstStyle/>
          <a:p>
            <a:r>
              <a:rPr lang="en-IN" dirty="0"/>
              <a:t>Bivariate Vizualization of categorical columns:</a:t>
            </a:r>
          </a:p>
        </p:txBody>
      </p:sp>
      <p:pic>
        <p:nvPicPr>
          <p:cNvPr id="4" name="Picture 3">
            <a:extLst>
              <a:ext uri="{FF2B5EF4-FFF2-40B4-BE49-F238E27FC236}">
                <a16:creationId xmlns:a16="http://schemas.microsoft.com/office/drawing/2014/main" id="{5EBBE020-F5EA-4846-87A9-F6716DFCF5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124744"/>
            <a:ext cx="10369152" cy="5505450"/>
          </a:xfrm>
          <a:prstGeom prst="rect">
            <a:avLst/>
          </a:prstGeom>
          <a:noFill/>
          <a:ln>
            <a:noFill/>
          </a:ln>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Multiple Airlines the Price is high compared to other Airlines.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Source costs highest Price Compared to other Source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Taking Tirupati as Destination costs highest Price Compared to other Destination points.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I have used </a:t>
            </a:r>
            <a:r>
              <a:rPr lang="en-IN" sz="2000" dirty="0" err="1">
                <a:latin typeface="Century" panose="02040604050505020304" pitchFamily="18" charset="0"/>
              </a:rPr>
              <a:t>dist</a:t>
            </a:r>
            <a:r>
              <a:rPr lang="en-IN" sz="2000" dirty="0">
                <a:latin typeface="Century" panose="02040604050505020304" pitchFamily="18" charset="0"/>
              </a:rPr>
              <a:t> plot to check the skewness in numerical columns. </a:t>
            </a:r>
          </a:p>
          <a:p>
            <a:pPr marL="342900" lvl="0" indent="-342900">
              <a:lnSpc>
                <a:spcPct val="107000"/>
              </a:lnSpc>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a:t>
            </a:r>
            <a:r>
              <a:rPr lang="en-IN" sz="2000" dirty="0">
                <a:latin typeface="Century" panose="02040604050505020304" pitchFamily="18" charset="0"/>
                <a:ea typeface="Calibri" panose="020F0502020204030204" pitchFamily="34" charset="0"/>
                <a:cs typeface="Times New Roman" panose="02020603050405020304" pitchFamily="18" charset="0"/>
              </a:rPr>
              <a:t>flight</a:t>
            </a:r>
            <a:r>
              <a:rPr lang="en-IN" sz="2000" dirty="0">
                <a:effectLst/>
                <a:latin typeface="Century" panose="02040604050505020304" pitchFamily="18" charset="0"/>
                <a:ea typeface="Calibri" panose="020F0502020204030204" pitchFamily="34" charset="0"/>
                <a:cs typeface="Times New Roman" panose="02020603050405020304" pitchFamily="18" charset="0"/>
              </a:rPr>
              <a:t>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strip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Flight</a:t>
            </a:r>
            <a:r>
              <a:rPr lang="en-IN" sz="2000" dirty="0">
                <a:latin typeface="Century" panose="02040604050505020304" pitchFamily="18" charset="0"/>
                <a:ea typeface="Calibri" panose="020F0502020204030204" pitchFamily="34" charset="0"/>
                <a:cs typeface="Times New Roman" panose="020206030504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Data has been scrapped from </a:t>
            </a:r>
            <a:r>
              <a:rPr lang="en-IN" sz="2000" dirty="0" err="1">
                <a:latin typeface="Century" panose="02040604050505020304" pitchFamily="18" charset="0"/>
              </a:rPr>
              <a:t>makemytrip</a:t>
            </a:r>
            <a:r>
              <a:rPr lang="en-IN" sz="2000" dirty="0">
                <a:latin typeface="Century" panose="02040604050505020304" pitchFamily="18" charset="0"/>
              </a:rPr>
              <a:t> website so we have to clean it for our convenience.</a:t>
            </a:r>
          </a:p>
          <a:p>
            <a:pPr>
              <a:buFont typeface="Wingdings" panose="05000000000000000000" pitchFamily="2" charset="2"/>
              <a:buChar char="ü"/>
            </a:pPr>
            <a:r>
              <a:rPr lang="en-IN" sz="2000" dirty="0">
                <a:latin typeface="Century" panose="02040604050505020304" pitchFamily="18" charset="0"/>
              </a:rPr>
              <a:t>In my datasets I found there is no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4824536"/>
          </a:xfrm>
        </p:spPr>
        <p:txBody>
          <a:bodyPr>
            <a:no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ExtraTreesRegressor as a best model with highest r2_score and least error values.  Also to get the best model we have to run through multiple. Below are the list of Regression algorithms I have used in my project.</a:t>
            </a:r>
          </a:p>
          <a:p>
            <a:pPr>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 RandomForestRegressor</a:t>
            </a: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ExtraTreesRegressor</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800" dirty="0">
                <a:latin typeface="Century" panose="02040604050505020304" pitchFamily="18" charset="0"/>
                <a:ea typeface="Calibri" panose="020F0502020204030204" pitchFamily="34" charset="0"/>
                <a:cs typeface="Times New Roman" panose="02020603050405020304" pitchFamily="18" charset="0"/>
              </a:rPr>
              <a:t>KNN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err="1">
                <a:latin typeface="Century" panose="02040604050505020304" pitchFamily="18" charset="0"/>
                <a:cs typeface="Times New Roman" panose="02020603050405020304" pitchFamily="18" charset="0"/>
              </a:rPr>
              <a:t>BaggingRegressor</a:t>
            </a:r>
            <a:endParaRPr lang="en-IN" sz="18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96.46% r2_score, but still we have to look into multiple models.</a:t>
            </a:r>
          </a:p>
        </p:txBody>
      </p:sp>
      <p:pic>
        <p:nvPicPr>
          <p:cNvPr id="5" name="Picture 4">
            <a:extLst>
              <a:ext uri="{FF2B5EF4-FFF2-40B4-BE49-F238E27FC236}">
                <a16:creationId xmlns:a16="http://schemas.microsoft.com/office/drawing/2014/main" id="{46D918D0-BFF1-4403-9EC3-1D161BE4F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13892" y="1600200"/>
            <a:ext cx="9577064" cy="370100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Flight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9218240" cy="364395"/>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79.60% r2_score.</a:t>
            </a:r>
          </a:p>
        </p:txBody>
      </p:sp>
      <p:pic>
        <p:nvPicPr>
          <p:cNvPr id="5" name="Picture 4">
            <a:extLst>
              <a:ext uri="{FF2B5EF4-FFF2-40B4-BE49-F238E27FC236}">
                <a16:creationId xmlns:a16="http://schemas.microsoft.com/office/drawing/2014/main" id="{B786D6B3-045E-4539-B5D6-86422EC364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649072" cy="3744416"/>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E4160-070B-444C-9A2D-0122EBC8FA9F}"/>
              </a:ext>
            </a:extLst>
          </p:cNvPr>
          <p:cNvSpPr>
            <a:spLocks noGrp="1"/>
          </p:cNvSpPr>
          <p:nvPr>
            <p:ph type="title"/>
          </p:nvPr>
        </p:nvSpPr>
        <p:spPr>
          <a:xfrm>
            <a:off x="1522413" y="381000"/>
            <a:ext cx="9829799" cy="887760"/>
          </a:xfrm>
        </p:spPr>
        <p:txBody>
          <a:bodyPr/>
          <a:lstStyle/>
          <a:p>
            <a:r>
              <a:rPr lang="en-US" dirty="0"/>
              <a:t>iii)</a:t>
            </a:r>
            <a:r>
              <a:rPr lang="en-US" dirty="0" err="1"/>
              <a:t>ExtraTreesRegressor</a:t>
            </a:r>
            <a:r>
              <a:rPr lang="en-US" dirty="0"/>
              <a:t>:</a:t>
            </a:r>
            <a:endParaRPr lang="en-IN" dirty="0"/>
          </a:p>
        </p:txBody>
      </p:sp>
      <p:sp>
        <p:nvSpPr>
          <p:cNvPr id="3" name="Content Placeholder 2">
            <a:extLst>
              <a:ext uri="{FF2B5EF4-FFF2-40B4-BE49-F238E27FC236}">
                <a16:creationId xmlns:a16="http://schemas.microsoft.com/office/drawing/2014/main" id="{2482099E-8255-4072-A9B0-36BF176BB26C}"/>
              </a:ext>
            </a:extLst>
          </p:cNvPr>
          <p:cNvSpPr>
            <a:spLocks noGrp="1"/>
          </p:cNvSpPr>
          <p:nvPr>
            <p:ph idx="1"/>
          </p:nvPr>
        </p:nvSpPr>
        <p:spPr/>
        <p:txBody>
          <a:bodyPr/>
          <a:lstStyle/>
          <a:p>
            <a:endParaRPr lang="en-US"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ExtraTreesRegressor is giving me 81.18% r2_score.</a:t>
            </a:r>
          </a:p>
          <a:p>
            <a:endParaRPr lang="en-IN" dirty="0"/>
          </a:p>
        </p:txBody>
      </p:sp>
      <p:pic>
        <p:nvPicPr>
          <p:cNvPr id="4" name="Picture 3">
            <a:extLst>
              <a:ext uri="{FF2B5EF4-FFF2-40B4-BE49-F238E27FC236}">
                <a16:creationId xmlns:a16="http://schemas.microsoft.com/office/drawing/2014/main" id="{83677B04-C8F5-42BF-8925-A5D00A8F2A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484784"/>
            <a:ext cx="9612559" cy="3528392"/>
          </a:xfrm>
          <a:prstGeom prst="rect">
            <a:avLst/>
          </a:prstGeom>
          <a:noFill/>
          <a:ln>
            <a:noFill/>
          </a:ln>
        </p:spPr>
      </p:pic>
    </p:spTree>
    <p:extLst>
      <p:ext uri="{BB962C8B-B14F-4D97-AF65-F5344CB8AC3E}">
        <p14:creationId xmlns:p14="http://schemas.microsoft.com/office/powerpoint/2010/main" val="8754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iv) </a:t>
            </a:r>
            <a:r>
              <a:rPr lang="en-IN" dirty="0" err="1"/>
              <a:t>GradientBoostingRegressor</a:t>
            </a:r>
            <a:r>
              <a:rPr lang="en-IN" dirty="0"/>
              <a:t>:</a:t>
            </a:r>
          </a:p>
        </p:txBody>
      </p:sp>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6439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65.69</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7" name="Picture 6">
            <a:extLst>
              <a:ext uri="{FF2B5EF4-FFF2-40B4-BE49-F238E27FC236}">
                <a16:creationId xmlns:a16="http://schemas.microsoft.com/office/drawing/2014/main" id="{2BA8CDE3-A43E-4043-9D6D-A7049784E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772816"/>
            <a:ext cx="9866312" cy="3960440"/>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v) DecisionTreeRegressor:</a:t>
            </a:r>
          </a:p>
        </p:txBody>
      </p:sp>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9217024" cy="36439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dirty="0">
                <a:latin typeface="Century" panose="02040604050505020304" pitchFamily="18" charset="0"/>
                <a:ea typeface="Calibri" panose="020F0502020204030204" pitchFamily="34" charset="0"/>
                <a:cs typeface="Times New Roman" panose="02020603050405020304" pitchFamily="18" charset="0"/>
              </a:rPr>
              <a:t>64.60</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5" name="Picture 4">
            <a:extLst>
              <a:ext uri="{FF2B5EF4-FFF2-40B4-BE49-F238E27FC236}">
                <a16:creationId xmlns:a16="http://schemas.microsoft.com/office/drawing/2014/main" id="{EA71ED7B-8D0C-492C-AA64-D14D9ABF9D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600200"/>
            <a:ext cx="9684567" cy="4133056"/>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B9BB-B84C-4CD7-999D-9115EAEEC0D7}"/>
              </a:ext>
            </a:extLst>
          </p:cNvPr>
          <p:cNvSpPr>
            <a:spLocks noGrp="1"/>
          </p:cNvSpPr>
          <p:nvPr>
            <p:ph type="title"/>
          </p:nvPr>
        </p:nvSpPr>
        <p:spPr/>
        <p:txBody>
          <a:bodyPr/>
          <a:lstStyle/>
          <a:p>
            <a:r>
              <a:rPr lang="en-US" dirty="0"/>
              <a:t>vi) KNN:</a:t>
            </a:r>
            <a:endParaRPr lang="en-IN" dirty="0"/>
          </a:p>
        </p:txBody>
      </p:sp>
      <p:sp>
        <p:nvSpPr>
          <p:cNvPr id="3" name="Content Placeholder 2">
            <a:extLst>
              <a:ext uri="{FF2B5EF4-FFF2-40B4-BE49-F238E27FC236}">
                <a16:creationId xmlns:a16="http://schemas.microsoft.com/office/drawing/2014/main" id="{7CBCD110-BAB5-4371-94E6-2B3586BAC96C}"/>
              </a:ext>
            </a:extLst>
          </p:cNvPr>
          <p:cNvSpPr>
            <a:spLocks noGrp="1"/>
          </p:cNvSpPr>
          <p:nvPr>
            <p:ph idx="1"/>
          </p:nvPr>
        </p:nvSpPr>
        <p:spPr/>
        <p:txBody>
          <a:bodyPr>
            <a:normAutofit lnSpcReduction="10000"/>
          </a:bodyPr>
          <a:lstStyle/>
          <a:p>
            <a:endParaRPr lang="en-US" dirty="0"/>
          </a:p>
          <a:p>
            <a:endParaRPr lang="en-IN" dirty="0"/>
          </a:p>
          <a:p>
            <a:endParaRPr lang="en-IN" dirty="0"/>
          </a:p>
          <a:p>
            <a:endParaRPr lang="en-IN" dirty="0"/>
          </a:p>
          <a:p>
            <a:endParaRPr lang="en-IN" dirty="0"/>
          </a:p>
          <a:p>
            <a:endParaRPr lang="en-IN" dirty="0"/>
          </a:p>
          <a:p>
            <a:pPr marL="0" indent="0">
              <a:buNone/>
            </a:pPr>
            <a:endParaRPr lang="en-IN" sz="2000" dirty="0">
              <a:latin typeface="Century" panose="02040604050505020304" pitchFamily="18" charset="0"/>
            </a:endParaRPr>
          </a:p>
          <a:p>
            <a:pPr>
              <a:buFont typeface="Wingdings" panose="05000000000000000000" pitchFamily="2" charset="2"/>
              <a:buChar char="ü"/>
            </a:pPr>
            <a:r>
              <a:rPr lang="en-IN" sz="2000" dirty="0">
                <a:latin typeface="Century" panose="02040604050505020304" pitchFamily="18" charset="0"/>
              </a:rPr>
              <a:t>KNN is giving me 56778% r2_score.</a:t>
            </a:r>
          </a:p>
        </p:txBody>
      </p:sp>
      <p:pic>
        <p:nvPicPr>
          <p:cNvPr id="4" name="Picture 3">
            <a:extLst>
              <a:ext uri="{FF2B5EF4-FFF2-40B4-BE49-F238E27FC236}">
                <a16:creationId xmlns:a16="http://schemas.microsoft.com/office/drawing/2014/main" id="{9233BE14-2FEF-42C8-9534-AE7FDEE99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600200"/>
            <a:ext cx="9649072" cy="3917032"/>
          </a:xfrm>
          <a:prstGeom prst="rect">
            <a:avLst/>
          </a:prstGeom>
          <a:noFill/>
          <a:ln>
            <a:noFill/>
          </a:ln>
        </p:spPr>
      </p:pic>
    </p:spTree>
    <p:extLst>
      <p:ext uri="{BB962C8B-B14F-4D97-AF65-F5344CB8AC3E}">
        <p14:creationId xmlns:p14="http://schemas.microsoft.com/office/powerpoint/2010/main" val="26019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a:xfrm>
            <a:off x="1522413" y="381000"/>
            <a:ext cx="9829799" cy="743744"/>
          </a:xfrm>
        </p:spPr>
        <p:txBody>
          <a:bodyPr/>
          <a:lstStyle/>
          <a:p>
            <a:r>
              <a:rPr lang="en-IN" dirty="0"/>
              <a:t>vii) </a:t>
            </a:r>
            <a:r>
              <a:rPr lang="en-IN" dirty="0" err="1"/>
              <a:t>BaggingRegressor</a:t>
            </a:r>
            <a:r>
              <a:rPr lang="en-IN" dirty="0"/>
              <a:t>:</a:t>
            </a:r>
          </a:p>
        </p:txBody>
      </p:sp>
      <p:sp>
        <p:nvSpPr>
          <p:cNvPr id="6" name="TextBox 5">
            <a:extLst>
              <a:ext uri="{FF2B5EF4-FFF2-40B4-BE49-F238E27FC236}">
                <a16:creationId xmlns:a16="http://schemas.microsoft.com/office/drawing/2014/main" id="{1135E1A0-B3BE-49B0-9B7F-9B5719E99E70}"/>
              </a:ext>
            </a:extLst>
          </p:cNvPr>
          <p:cNvSpPr txBox="1"/>
          <p:nvPr/>
        </p:nvSpPr>
        <p:spPr>
          <a:xfrm>
            <a:off x="1197867" y="5071492"/>
            <a:ext cx="10621887" cy="1070871"/>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78.98% r2_score.</a:t>
            </a:r>
          </a:p>
          <a:p>
            <a:pPr marL="342900" lvl="0" indent="-342900">
              <a:lnSpc>
                <a:spcPct val="107000"/>
              </a:lnSpc>
              <a:spcAft>
                <a:spcPts val="800"/>
              </a:spcAft>
              <a:buFont typeface="Wingdings" panose="05000000000000000000" pitchFamily="2"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By looking into the model r2_score and error I found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ExtraTreesRegressor as the best model with highest r2_score and least errors.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CE7744A-CEB1-471A-8BF3-4766A693F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340768"/>
            <a:ext cx="9756575" cy="360040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4FD806FF-86FB-4630-8AC9-381CCE1B106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B60D6FF8-7DF9-4CDF-B952-73E6F4567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1884" y="1700808"/>
            <a:ext cx="10280004" cy="4536504"/>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sp>
        <p:nvSpPr>
          <p:cNvPr id="5" name="Content Placeholder 4">
            <a:extLst>
              <a:ext uri="{FF2B5EF4-FFF2-40B4-BE49-F238E27FC236}">
                <a16:creationId xmlns:a16="http://schemas.microsoft.com/office/drawing/2014/main" id="{32E5722D-930C-45EF-ADD0-1920A5360020}"/>
              </a:ext>
            </a:extLst>
          </p:cNvPr>
          <p:cNvSpPr>
            <a:spLocks noGrp="1"/>
          </p:cNvSpPr>
          <p:nvPr>
            <p:ph idx="1"/>
          </p:nvPr>
        </p:nvSpPr>
        <p:spPr>
          <a:xfrm>
            <a:off x="1522413" y="1981201"/>
            <a:ext cx="9829799" cy="2599927"/>
          </a:xfrm>
        </p:spPr>
        <p:txBody>
          <a:bodyPr/>
          <a:lstStyle/>
          <a:p>
            <a:endParaRPr lang="en-IN" dirty="0"/>
          </a:p>
        </p:txBody>
      </p:sp>
      <p:sp>
        <p:nvSpPr>
          <p:cNvPr id="9" name="TextBox 8">
            <a:extLst>
              <a:ext uri="{FF2B5EF4-FFF2-40B4-BE49-F238E27FC236}">
                <a16:creationId xmlns:a16="http://schemas.microsoft.com/office/drawing/2014/main" id="{33005269-F727-4362-A92C-06D6E19E5867}"/>
              </a:ext>
            </a:extLst>
          </p:cNvPr>
          <p:cNvSpPr txBox="1"/>
          <p:nvPr/>
        </p:nvSpPr>
        <p:spPr>
          <a:xfrm>
            <a:off x="1522411" y="5581601"/>
            <a:ext cx="9900591" cy="1053237"/>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2000" b="1" dirty="0">
                <a:effectLst/>
                <a:latin typeface="Century" panose="02040604050505020304" pitchFamily="18"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2000" b="1" dirty="0" err="1">
                <a:effectLst/>
                <a:latin typeface="Century" panose="02040604050505020304" pitchFamily="18" charset="0"/>
                <a:ea typeface="Calibri" panose="020F0502020204030204" pitchFamily="34" charset="0"/>
                <a:cs typeface="Times New Roman" panose="02020603050405020304" pitchFamily="18" charset="0"/>
              </a:rPr>
              <a:t>incresed</a:t>
            </a:r>
            <a:r>
              <a:rPr lang="en-IN" sz="2000" b="1" dirty="0">
                <a:effectLst/>
                <a:latin typeface="Century" panose="02040604050505020304" pitchFamily="18" charset="0"/>
                <a:ea typeface="Calibri" panose="020F0502020204030204" pitchFamily="34" charset="0"/>
                <a:cs typeface="Times New Roman" panose="02020603050405020304" pitchFamily="18" charset="0"/>
              </a:rPr>
              <a:t> my model accuracy from 81.18% to 82.01%.</a:t>
            </a:r>
            <a:endParaRPr lang="en-IN" sz="20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4F8F2773-7222-435B-91DC-1302E3B2A0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6394" y="1700808"/>
            <a:ext cx="9829799" cy="3744416"/>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marL="0" indent="0">
              <a:spcBef>
                <a:spcPts val="300"/>
              </a:spcBef>
              <a:spcAft>
                <a:spcPts val="300"/>
              </a:spcAft>
              <a:buNone/>
            </a:pPr>
            <a:endParaRPr lang="en-IN" dirty="0">
              <a:latin typeface="Century" panose="02040604050505020304" pitchFamily="18" charset="0"/>
            </a:endParaRPr>
          </a:p>
        </p:txBody>
      </p:sp>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b="1" dirty="0">
                <a:latin typeface="Calibri" panose="020F0502020204030204" pitchFamily="34" charset="0"/>
                <a:ea typeface="Calibri" panose="020F0502020204030204" pitchFamily="34" charset="0"/>
                <a:cs typeface="Calibri" panose="020F0502020204030204" pitchFamily="34" charset="0"/>
              </a:rPr>
              <a:t>Flight</a:t>
            </a:r>
            <a:r>
              <a:rPr lang="en-IN" sz="1800" b="1" dirty="0">
                <a:effectLst/>
                <a:latin typeface="Calibri" panose="020F0502020204030204" pitchFamily="34" charset="0"/>
                <a:ea typeface="Calibri" panose="020F0502020204030204" pitchFamily="34" charset="0"/>
                <a:cs typeface="Calibri" panose="020F0502020204030204" pitchFamily="34" charset="0"/>
              </a:rPr>
              <a:t>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CBA8D2E-3760-43E1-A20D-1ECD7F2755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2413" y="2668136"/>
            <a:ext cx="9829799" cy="2828973"/>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7A22-ECC5-4289-ADA2-7544542404A0}"/>
              </a:ext>
            </a:extLst>
          </p:cNvPr>
          <p:cNvSpPr>
            <a:spLocks noGrp="1"/>
          </p:cNvSpPr>
          <p:nvPr>
            <p:ph type="title"/>
          </p:nvPr>
        </p:nvSpPr>
        <p:spPr>
          <a:xfrm>
            <a:off x="1522413" y="381000"/>
            <a:ext cx="9829799" cy="959768"/>
          </a:xfrm>
        </p:spPr>
        <p:txBody>
          <a:bodyPr/>
          <a:lstStyle/>
          <a:p>
            <a:r>
              <a:rPr lang="en-IN" dirty="0"/>
              <a:t>Ploting the predicted values v/s actual values:</a:t>
            </a:r>
          </a:p>
        </p:txBody>
      </p:sp>
      <p:sp>
        <p:nvSpPr>
          <p:cNvPr id="6" name="TextBox 5">
            <a:extLst>
              <a:ext uri="{FF2B5EF4-FFF2-40B4-BE49-F238E27FC236}">
                <a16:creationId xmlns:a16="http://schemas.microsoft.com/office/drawing/2014/main" id="{FB2D63B2-4E63-4FE3-A5B6-AA82255480F9}"/>
              </a:ext>
            </a:extLst>
          </p:cNvPr>
          <p:cNvSpPr txBox="1"/>
          <p:nvPr/>
        </p:nvSpPr>
        <p:spPr>
          <a:xfrm>
            <a:off x="1485900" y="5897570"/>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b="1"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A851C99-49B9-48FB-B69C-E521D4596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9916" y="1450974"/>
            <a:ext cx="9722296" cy="4210273"/>
          </a:xfrm>
          <a:prstGeom prst="rect">
            <a:avLst/>
          </a:prstGeom>
          <a:noFill/>
          <a:ln>
            <a:noFill/>
          </a:ln>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Flight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cleaned dataset.</a:t>
            </a:r>
          </a:p>
          <a:p>
            <a:pPr lvl="1"/>
            <a:r>
              <a:rPr lang="en-US" dirty="0">
                <a:solidFill>
                  <a:schemeClr val="tx2"/>
                </a:solidFill>
                <a:latin typeface="Century" panose="02040604050505020304" pitchFamily="18" charset="0"/>
              </a:rPr>
              <a:t>Predicting Flight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5157192"/>
          </a:xfrm>
        </p:spPr>
        <p:txBody>
          <a:bodyPr>
            <a:noAutofit/>
          </a:bodyPr>
          <a:lstStyle/>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flight price. We have mentioned the step by step procedure to </a:t>
            </a:r>
            <a:r>
              <a:rPr lang="en-IN" sz="155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55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a:t>
            </a:r>
            <a:r>
              <a:rPr lang="en-IN" sz="1550" dirty="0">
                <a:latin typeface="Century" panose="02040604050505020304" pitchFamily="18" charset="0"/>
                <a:ea typeface="Calibri" panose="020F0502020204030204" pitchFamily="34" charset="0"/>
                <a:cs typeface="Times New Roman" panose="02020603050405020304" pitchFamily="18" charset="0"/>
              </a:rPr>
              <a:t>seven </a:t>
            </a:r>
            <a:r>
              <a:rPr lang="en-IN" sz="1550" dirty="0">
                <a:effectLst/>
                <a:latin typeface="Century" panose="02040604050505020304" pitchFamily="18" charset="0"/>
                <a:ea typeface="Calibri" panose="020F0502020204030204" pitchFamily="34" charset="0"/>
                <a:cs typeface="Times New Roman" panose="02020603050405020304" pitchFamily="18"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1550" dirty="0">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a:t>
            </a:r>
            <a:r>
              <a:rPr lang="en-IN" sz="1550" dirty="0">
                <a:latin typeface="Century" panose="02040604050505020304" pitchFamily="18" charset="0"/>
                <a:ea typeface="Calibri" panose="020F0502020204030204" pitchFamily="34" charset="0"/>
                <a:cs typeface="Times New Roman" panose="02020603050405020304" pitchFamily="18" charset="0"/>
              </a:rPr>
              <a:t>flight</a:t>
            </a:r>
            <a:r>
              <a:rPr lang="en-IN" sz="1550" dirty="0">
                <a:effectLst/>
                <a:latin typeface="Century" panose="02040604050505020304" pitchFamily="18" charset="0"/>
                <a:ea typeface="Calibri" panose="020F0502020204030204" pitchFamily="34" charset="0"/>
                <a:cs typeface="Times New Roman" panose="02020603050405020304" pitchFamily="18" charset="0"/>
              </a:rPr>
              <a:t> price. It was good that the predicted and actual values were almost same.</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550" dirty="0">
                <a:solidFill>
                  <a:srgbClr val="333333"/>
                </a:solidFill>
                <a:latin typeface="Century" panose="02040604050505020304" pitchFamily="18" charset="0"/>
                <a:ea typeface="Calibri" panose="020F0502020204030204" pitchFamily="34" charset="0"/>
                <a:cs typeface="Calibri" panose="020F0502020204030204" pitchFamily="34" charset="0"/>
              </a:rPr>
              <a:t>flight</a:t>
            </a: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Font typeface="Wingdings" panose="05000000000000000000" pitchFamily="2" charset="2"/>
              <a:buChar char="ü"/>
            </a:pPr>
            <a:r>
              <a:rPr lang="en-IN" sz="15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features.</a:t>
            </a:r>
            <a:endParaRPr lang="en-IN" sz="155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sz="1550"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a:xfrm>
            <a:off x="1522413" y="1772816"/>
            <a:ext cx="6012159" cy="5040560"/>
          </a:xfrm>
        </p:spPr>
        <p:txBody>
          <a:bodyPr>
            <a:normAutofit/>
          </a:bodyPr>
          <a:lstStyle/>
          <a:p>
            <a:pPr>
              <a:buFont typeface="Wingdings" panose="05000000000000000000" pitchFamily="2" charset="2"/>
              <a:buChar char="ü"/>
            </a:pPr>
            <a:r>
              <a:rPr lang="en-US" sz="1800" dirty="0">
                <a:latin typeface="Century" panose="02040604050505020304" pitchFamily="18" charset="0"/>
              </a:rPr>
              <a:t>Anyone who has booked a flight ticket knows how unexpectedly the prices vary. The cheapest available ticket on a given flight gets more and less expensive over time. This usually happens as an attempt to maximize revenue based on –</a:t>
            </a:r>
          </a:p>
          <a:p>
            <a:pPr marL="0" indent="0">
              <a:buNone/>
            </a:pPr>
            <a:r>
              <a:rPr lang="en-US" sz="1800" dirty="0">
                <a:latin typeface="Century" panose="02040604050505020304" pitchFamily="18" charset="0"/>
              </a:rPr>
              <a:t> 1. Time of purchase patterns (making sure last-minute purchases are expensive) </a:t>
            </a:r>
          </a:p>
          <a:p>
            <a:pPr marL="0" indent="0">
              <a:buNone/>
            </a:pPr>
            <a:r>
              <a:rPr lang="en-US" sz="1800" dirty="0">
                <a:latin typeface="Century" panose="02040604050505020304" pitchFamily="18"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latin typeface="Century" panose="02040604050505020304" pitchFamily="18" charset="0"/>
              </a:rPr>
              <a:t>So, you have to work on a project where you collect data of flight fares with other features and work to make a model to predict fares of flights.</a:t>
            </a:r>
          </a:p>
        </p:txBody>
      </p:sp>
      <p:pic>
        <p:nvPicPr>
          <p:cNvPr id="5" name="Picture 4">
            <a:extLst>
              <a:ext uri="{FF2B5EF4-FFF2-40B4-BE49-F238E27FC236}">
                <a16:creationId xmlns:a16="http://schemas.microsoft.com/office/drawing/2014/main" id="{CCA2D9AA-9C3F-41A3-BD78-41F92360F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604" y="1916832"/>
            <a:ext cx="3744416" cy="2880320"/>
          </a:xfrm>
          <a:prstGeom prst="rect">
            <a:avLst/>
          </a:prstGeom>
        </p:spPr>
      </p:pic>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a:bodyPr>
          <a:lstStyle/>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effectLst/>
                <a:latin typeface="Century" panose="02040604050505020304" pitchFamily="18" charset="0"/>
                <a:ea typeface="Calibri" panose="020F0502020204030204" pitchFamily="34" charset="0"/>
                <a:cs typeface="Calibri" panose="020F0502020204030204" pitchFamily="34" charset="0"/>
              </a:rPr>
              <a:t>82% accuracy</a:t>
            </a:r>
            <a:r>
              <a:rPr lang="en-IN" sz="1800" dirty="0">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Flight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3460976"/>
          </a:xfrm>
        </p:spPr>
        <p:txBody>
          <a:bodyPr/>
          <a:lstStyle/>
          <a:p>
            <a:pPr>
              <a:buFont typeface="Wingdings" panose="05000000000000000000" pitchFamily="2" charset="2"/>
              <a:buChar char="ü"/>
            </a:pPr>
            <a:r>
              <a:rPr lang="en-IN" sz="2400" dirty="0"/>
              <a:t> </a:t>
            </a:r>
            <a:r>
              <a:rPr lang="en-US" sz="1800" b="0" i="0" dirty="0">
                <a:solidFill>
                  <a:srgbClr val="222222"/>
                </a:solidFill>
                <a:effectLst/>
                <a:latin typeface="Century" panose="02040604050505020304" pitchFamily="18" charset="0"/>
              </a:rPr>
              <a:t>Nowadays,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800" dirty="0">
              <a:latin typeface="Century" panose="02040604050505020304" pitchFamily="18" charset="0"/>
            </a:endParaRPr>
          </a:p>
        </p:txBody>
      </p:sp>
      <p:pic>
        <p:nvPicPr>
          <p:cNvPr id="7" name="Content Placeholder 6">
            <a:extLst>
              <a:ext uri="{FF2B5EF4-FFF2-40B4-BE49-F238E27FC236}">
                <a16:creationId xmlns:a16="http://schemas.microsoft.com/office/drawing/2014/main" id="{EE0E59C7-D2B5-49C2-8CE3-300292016F7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462564" y="1995850"/>
            <a:ext cx="3816424" cy="2585278"/>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Flight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613104"/>
          </a:xfrm>
        </p:spPr>
        <p:txBody>
          <a:bodyPr>
            <a:normAutofit/>
          </a:bodyPr>
          <a:lstStyle/>
          <a:p>
            <a:pPr>
              <a:lnSpc>
                <a:spcPct val="107000"/>
              </a:lnSpc>
              <a:spcAft>
                <a:spcPts val="800"/>
              </a:spcAft>
              <a:buFont typeface="Wingdings" panose="05000000000000000000" pitchFamily="2" charset="2"/>
              <a:buChar char="ü"/>
            </a:pPr>
            <a:r>
              <a:rPr lang="en-IN" sz="19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It 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p>
        </p:txBody>
      </p:sp>
      <p:pic>
        <p:nvPicPr>
          <p:cNvPr id="7" name="Content Placeholder 6">
            <a:extLst>
              <a:ext uri="{FF2B5EF4-FFF2-40B4-BE49-F238E27FC236}">
                <a16:creationId xmlns:a16="http://schemas.microsoft.com/office/drawing/2014/main" id="{68A613A1-CE64-4887-BB45-C0AFFE29706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94611" y="2060848"/>
            <a:ext cx="3457599" cy="2952328"/>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a:xfrm>
            <a:off x="1522413" y="1772816"/>
            <a:ext cx="9829799" cy="5085184"/>
          </a:xfrm>
        </p:spPr>
        <p:txBody>
          <a:bodyPr>
            <a:noAutofit/>
          </a:bodyPr>
          <a:lstStyle/>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makemytrip</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Calibri" panose="020F0502020204030204" pitchFamily="34" charset="0"/>
              </a:rPr>
              <a:t>website.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a:t>
            </a:r>
            <a:r>
              <a:rPr lang="en-IN" sz="1800" dirty="0" err="1">
                <a:effectLst/>
                <a:latin typeface="Century" panose="02040604050505020304" pitchFamily="18" charset="0"/>
                <a:ea typeface="Calibri" panose="020F0502020204030204" pitchFamily="34" charset="0"/>
                <a:cs typeface="Calibri" panose="020F0502020204030204" pitchFamily="34" charset="0"/>
              </a:rPr>
              <a:t>nunique</a:t>
            </a:r>
            <a:r>
              <a:rPr lang="en-IN" sz="18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effectLst/>
                <a:latin typeface="Century" panose="02040604050505020304" pitchFamily="18" charset="0"/>
                <a:ea typeface="Calibri" panose="020F0502020204030204" pitchFamily="34" charset="0"/>
                <a:cs typeface="Calibri" panose="020F0502020204030204" pitchFamily="34" charset="0"/>
              </a:rPr>
              <a:t>droped</a:t>
            </a:r>
            <a:r>
              <a:rPr lang="en-IN" sz="1800" dirty="0">
                <a:effectLst/>
                <a:latin typeface="Century" panose="02040604050505020304" pitchFamily="18" charset="0"/>
                <a:ea typeface="Calibri" panose="020F0502020204030204" pitchFamily="34" charset="0"/>
                <a:cs typeface="Calibri" panose="020F0502020204030204" pitchFamily="34" charset="0"/>
              </a:rPr>
              <a:t> Unnamed:0</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column as I found it was the index column of csv file.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a:bodyPr>
          <a:lstStyle/>
          <a:p>
            <a:r>
              <a:rPr lang="en-IN" dirty="0"/>
              <a:t>Univariate Visualization of numerical columns:</a:t>
            </a:r>
          </a:p>
        </p:txBody>
      </p:sp>
      <p:pic>
        <p:nvPicPr>
          <p:cNvPr id="4" name="Picture 3">
            <a:extLst>
              <a:ext uri="{FF2B5EF4-FFF2-40B4-BE49-F238E27FC236}">
                <a16:creationId xmlns:a16="http://schemas.microsoft.com/office/drawing/2014/main" id="{46AD6090-5AF6-4ED8-A7C9-3AE9E42BA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981074"/>
            <a:ext cx="10801200" cy="5616277"/>
          </a:xfrm>
          <a:prstGeom prst="rect">
            <a:avLst/>
          </a:prstGeom>
          <a:noFill/>
          <a:ln>
            <a:noFill/>
          </a:ln>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569</TotalTime>
  <Words>1744</Words>
  <Application>Microsoft Office PowerPoint</Application>
  <PresentationFormat>Custom</PresentationFormat>
  <Paragraphs>129</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Cambria</vt:lpstr>
      <vt:lpstr>Century</vt:lpstr>
      <vt:lpstr>Symbol</vt:lpstr>
      <vt:lpstr>Wingdings</vt:lpstr>
      <vt:lpstr>Currency Symbols 16x9</vt:lpstr>
      <vt:lpstr>Project Presentation On  “Flight Price Prediction”</vt:lpstr>
      <vt:lpstr>Agenda:</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iii)ExtraTreesRegressor:</vt:lpstr>
      <vt:lpstr>iv) GradientBoostingRegressor:</vt:lpstr>
      <vt:lpstr>v) DecisionTreeRegressor:</vt:lpstr>
      <vt:lpstr>vi) KNN:</vt:lpstr>
      <vt:lpstr>vii) BaggingRegressor:</vt:lpstr>
      <vt:lpstr>Hyper Parameter Tunning:</vt:lpstr>
      <vt:lpstr>Hyper Parameter Tunning:</vt:lpstr>
      <vt:lpstr>Saving the model and predictions using saved model:</vt:lpstr>
      <vt:lpstr>Ploting the predicted values v/s actual values: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Pooja gowda</cp:lastModifiedBy>
  <cp:revision>9</cp:revision>
  <dcterms:created xsi:type="dcterms:W3CDTF">2021-10-01T13:22:47Z</dcterms:created>
  <dcterms:modified xsi:type="dcterms:W3CDTF">2021-11-26T11:56:21Z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